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l-GR"/>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99"/>
    <a:srgbClr val="FF99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94679" autoAdjust="0"/>
  </p:normalViewPr>
  <p:slideViewPr>
    <p:cSldViewPr>
      <p:cViewPr>
        <p:scale>
          <a:sx n="75" d="100"/>
          <a:sy n="75" d="100"/>
        </p:scale>
        <p:origin x="-72" y="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8D41D99E-0E9B-4666-A9E0-1A8F1659495E}" type="slidenum">
              <a:rPr lang="el-GR"/>
              <a:pPr/>
              <a:t>‹#›</a:t>
            </a:fld>
            <a:endParaRPr lang="el-GR"/>
          </a:p>
        </p:txBody>
      </p:sp>
    </p:spTree>
  </p:cSld>
  <p:clrMapOvr>
    <a:masterClrMapping/>
  </p:clrMapOvr>
  <p:transition>
    <p:newsfla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8535DE0E-F303-4B48-9AF2-C73D9582CEB2}" type="slidenum">
              <a:rPr lang="el-GR"/>
              <a:pPr/>
              <a:t>‹#›</a:t>
            </a:fld>
            <a:endParaRPr lang="el-GR"/>
          </a:p>
        </p:txBody>
      </p:sp>
    </p:spTree>
  </p:cSld>
  <p:clrMapOvr>
    <a:masterClrMapping/>
  </p:clrMapOvr>
  <p:transition>
    <p:newsfla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E0022143-32D9-493C-9CD2-3AAA0551995C}" type="slidenum">
              <a:rPr lang="el-GR"/>
              <a:pPr/>
              <a:t>‹#›</a:t>
            </a:fld>
            <a:endParaRPr lang="el-GR"/>
          </a:p>
        </p:txBody>
      </p:sp>
    </p:spTree>
  </p:cSld>
  <p:clrMapOvr>
    <a:masterClrMapping/>
  </p:clrMapOvr>
  <p:transition>
    <p:newsflash/>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Τίτλος, Κείμενο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p>
            <a:r>
              <a:rPr lang="el-GR" smtClean="0"/>
              <a:t>Kλικ για επεξεργασία του τίτλου</a:t>
            </a:r>
            <a:endParaRPr lang="el-GR"/>
          </a:p>
        </p:txBody>
      </p:sp>
      <p:sp>
        <p:nvSpPr>
          <p:cNvPr id="3" name="2 - Θέση κειμένου"/>
          <p:cNvSpPr>
            <a:spLocks noGrp="1"/>
          </p:cNvSpPr>
          <p:nvPr>
            <p:ph type="body" sz="half" idx="1"/>
          </p:nvPr>
        </p:nvSpPr>
        <p:spPr>
          <a:xfrm>
            <a:off x="457200" y="1600200"/>
            <a:ext cx="4038600" cy="4525963"/>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a:xfrm>
            <a:off x="457200" y="6245225"/>
            <a:ext cx="2133600" cy="476250"/>
          </a:xfrm>
        </p:spPr>
        <p:txBody>
          <a:bodyPr/>
          <a:lstStyle>
            <a:lvl1pPr>
              <a:defRPr/>
            </a:lvl1pPr>
          </a:lstStyle>
          <a:p>
            <a:endParaRPr lang="el-GR"/>
          </a:p>
        </p:txBody>
      </p:sp>
      <p:sp>
        <p:nvSpPr>
          <p:cNvPr id="6" name="5 - Θέση υποσέλιδου"/>
          <p:cNvSpPr>
            <a:spLocks noGrp="1"/>
          </p:cNvSpPr>
          <p:nvPr>
            <p:ph type="ftr" sz="quarter" idx="11"/>
          </p:nvPr>
        </p:nvSpPr>
        <p:spPr>
          <a:xfrm>
            <a:off x="3124200" y="6245225"/>
            <a:ext cx="2895600" cy="476250"/>
          </a:xfrm>
        </p:spPr>
        <p:txBody>
          <a:bodyPr/>
          <a:lstStyle>
            <a:lvl1pPr>
              <a:defRPr/>
            </a:lvl1pPr>
          </a:lstStyle>
          <a:p>
            <a:endParaRPr lang="el-GR"/>
          </a:p>
        </p:txBody>
      </p:sp>
      <p:sp>
        <p:nvSpPr>
          <p:cNvPr id="7" name="6 - Θέση αριθμού διαφάνειας"/>
          <p:cNvSpPr>
            <a:spLocks noGrp="1"/>
          </p:cNvSpPr>
          <p:nvPr>
            <p:ph type="sldNum" sz="quarter" idx="12"/>
          </p:nvPr>
        </p:nvSpPr>
        <p:spPr>
          <a:xfrm>
            <a:off x="6553200" y="6245225"/>
            <a:ext cx="2133600" cy="476250"/>
          </a:xfrm>
        </p:spPr>
        <p:txBody>
          <a:bodyPr/>
          <a:lstStyle>
            <a:lvl1pPr>
              <a:defRPr/>
            </a:lvl1pPr>
          </a:lstStyle>
          <a:p>
            <a:fld id="{A11A76DE-E7EE-4658-9FBC-3521D87B8559}" type="slidenum">
              <a:rPr lang="el-GR"/>
              <a:pPr/>
              <a:t>‹#›</a:t>
            </a:fld>
            <a:endParaRPr lang="el-GR"/>
          </a:p>
        </p:txBody>
      </p:sp>
    </p:spTree>
  </p:cSld>
  <p:clrMapOvr>
    <a:masterClrMapping/>
  </p:clrMapOvr>
  <p:transition>
    <p:newsflash/>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reserve="1">
  <p:cSld name="Τίτλος, Αντικείμενο και 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648200" y="1600200"/>
            <a:ext cx="4038600" cy="4525963"/>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a:xfrm>
            <a:off x="457200" y="6245225"/>
            <a:ext cx="2133600" cy="476250"/>
          </a:xfrm>
        </p:spPr>
        <p:txBody>
          <a:bodyPr/>
          <a:lstStyle>
            <a:lvl1pPr>
              <a:defRPr/>
            </a:lvl1pPr>
          </a:lstStyle>
          <a:p>
            <a:endParaRPr lang="el-GR"/>
          </a:p>
        </p:txBody>
      </p:sp>
      <p:sp>
        <p:nvSpPr>
          <p:cNvPr id="6" name="5 - Θέση υποσέλιδου"/>
          <p:cNvSpPr>
            <a:spLocks noGrp="1"/>
          </p:cNvSpPr>
          <p:nvPr>
            <p:ph type="ftr" sz="quarter" idx="11"/>
          </p:nvPr>
        </p:nvSpPr>
        <p:spPr>
          <a:xfrm>
            <a:off x="3124200" y="6245225"/>
            <a:ext cx="2895600" cy="476250"/>
          </a:xfrm>
        </p:spPr>
        <p:txBody>
          <a:bodyPr/>
          <a:lstStyle>
            <a:lvl1pPr>
              <a:defRPr/>
            </a:lvl1pPr>
          </a:lstStyle>
          <a:p>
            <a:endParaRPr lang="el-GR"/>
          </a:p>
        </p:txBody>
      </p:sp>
      <p:sp>
        <p:nvSpPr>
          <p:cNvPr id="7" name="6 - Θέση αριθμού διαφάνειας"/>
          <p:cNvSpPr>
            <a:spLocks noGrp="1"/>
          </p:cNvSpPr>
          <p:nvPr>
            <p:ph type="sldNum" sz="quarter" idx="12"/>
          </p:nvPr>
        </p:nvSpPr>
        <p:spPr>
          <a:xfrm>
            <a:off x="6553200" y="6245225"/>
            <a:ext cx="2133600" cy="476250"/>
          </a:xfrm>
        </p:spPr>
        <p:txBody>
          <a:bodyPr/>
          <a:lstStyle>
            <a:lvl1pPr>
              <a:defRPr/>
            </a:lvl1pPr>
          </a:lstStyle>
          <a:p>
            <a:fld id="{9B655350-8FCB-4354-9D48-D27E100E404C}" type="slidenum">
              <a:rPr lang="el-GR"/>
              <a:pPr/>
              <a:t>‹#›</a:t>
            </a:fld>
            <a:endParaRPr lang="el-GR"/>
          </a:p>
        </p:txBody>
      </p:sp>
    </p:spTree>
  </p:cSld>
  <p:clrMapOvr>
    <a:masterClrMapping/>
  </p:clrMapOvr>
  <p:transition>
    <p:newsfla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FD0ACC9F-4110-4883-B43E-94FDC7873A4C}" type="slidenum">
              <a:rPr lang="el-GR"/>
              <a:pPr/>
              <a:t>‹#›</a:t>
            </a:fld>
            <a:endParaRPr lang="el-GR"/>
          </a:p>
        </p:txBody>
      </p:sp>
    </p:spTree>
  </p:cSld>
  <p:clrMapOvr>
    <a:masterClrMapping/>
  </p:clrMapOvr>
  <p:transition>
    <p:newsfla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1F019D2C-3F86-4E99-A62C-9330A970CEA5}" type="slidenum">
              <a:rPr lang="el-GR"/>
              <a:pPr/>
              <a:t>‹#›</a:t>
            </a:fld>
            <a:endParaRPr lang="el-GR"/>
          </a:p>
        </p:txBody>
      </p:sp>
    </p:spTree>
  </p:cSld>
  <p:clrMapOvr>
    <a:masterClrMapping/>
  </p:clrMapOvr>
  <p:transition>
    <p:newsfla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C971FC5E-2669-42C7-97D9-3BAC51FD55CD}" type="slidenum">
              <a:rPr lang="el-GR"/>
              <a:pPr/>
              <a:t>‹#›</a:t>
            </a:fld>
            <a:endParaRPr lang="el-GR"/>
          </a:p>
        </p:txBody>
      </p:sp>
    </p:spTree>
  </p:cSld>
  <p:clrMapOvr>
    <a:masterClrMapping/>
  </p:clrMapOvr>
  <p:transition>
    <p:newsfla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lvl1pPr>
              <a:defRPr/>
            </a:lvl1pPr>
          </a:lstStyle>
          <a:p>
            <a:endParaRPr lang="el-GR"/>
          </a:p>
        </p:txBody>
      </p:sp>
      <p:sp>
        <p:nvSpPr>
          <p:cNvPr id="8" name="7 - Θέση υποσέλιδου"/>
          <p:cNvSpPr>
            <a:spLocks noGrp="1"/>
          </p:cNvSpPr>
          <p:nvPr>
            <p:ph type="ftr" sz="quarter" idx="11"/>
          </p:nvPr>
        </p:nvSpPr>
        <p:spPr/>
        <p:txBody>
          <a:bodyPr/>
          <a:lstStyle>
            <a:lvl1pPr>
              <a:defRPr/>
            </a:lvl1pPr>
          </a:lstStyle>
          <a:p>
            <a:endParaRPr lang="el-GR"/>
          </a:p>
        </p:txBody>
      </p:sp>
      <p:sp>
        <p:nvSpPr>
          <p:cNvPr id="9" name="8 - Θέση αριθμού διαφάνειας"/>
          <p:cNvSpPr>
            <a:spLocks noGrp="1"/>
          </p:cNvSpPr>
          <p:nvPr>
            <p:ph type="sldNum" sz="quarter" idx="12"/>
          </p:nvPr>
        </p:nvSpPr>
        <p:spPr/>
        <p:txBody>
          <a:bodyPr/>
          <a:lstStyle>
            <a:lvl1pPr>
              <a:defRPr/>
            </a:lvl1pPr>
          </a:lstStyle>
          <a:p>
            <a:fld id="{DB0F2B14-EF42-4B1B-91C7-152D820C8AC0}" type="slidenum">
              <a:rPr lang="el-GR"/>
              <a:pPr/>
              <a:t>‹#›</a:t>
            </a:fld>
            <a:endParaRPr lang="el-GR"/>
          </a:p>
        </p:txBody>
      </p:sp>
    </p:spTree>
  </p:cSld>
  <p:clrMapOvr>
    <a:masterClrMapping/>
  </p:clrMapOvr>
  <p:transition>
    <p:newsfla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lvl1pPr>
              <a:defRPr/>
            </a:lvl1pPr>
          </a:lstStyle>
          <a:p>
            <a:endParaRPr lang="el-GR"/>
          </a:p>
        </p:txBody>
      </p:sp>
      <p:sp>
        <p:nvSpPr>
          <p:cNvPr id="4" name="3 - Θέση υποσέλιδου"/>
          <p:cNvSpPr>
            <a:spLocks noGrp="1"/>
          </p:cNvSpPr>
          <p:nvPr>
            <p:ph type="ftr" sz="quarter" idx="11"/>
          </p:nvPr>
        </p:nvSpPr>
        <p:spPr/>
        <p:txBody>
          <a:bodyPr/>
          <a:lstStyle>
            <a:lvl1pPr>
              <a:defRPr/>
            </a:lvl1pPr>
          </a:lstStyle>
          <a:p>
            <a:endParaRPr lang="el-GR"/>
          </a:p>
        </p:txBody>
      </p:sp>
      <p:sp>
        <p:nvSpPr>
          <p:cNvPr id="5" name="4 - Θέση αριθμού διαφάνειας"/>
          <p:cNvSpPr>
            <a:spLocks noGrp="1"/>
          </p:cNvSpPr>
          <p:nvPr>
            <p:ph type="sldNum" sz="quarter" idx="12"/>
          </p:nvPr>
        </p:nvSpPr>
        <p:spPr/>
        <p:txBody>
          <a:bodyPr/>
          <a:lstStyle>
            <a:lvl1pPr>
              <a:defRPr/>
            </a:lvl1pPr>
          </a:lstStyle>
          <a:p>
            <a:fld id="{9969276E-915E-411C-93B7-446028DC452E}" type="slidenum">
              <a:rPr lang="el-GR"/>
              <a:pPr/>
              <a:t>‹#›</a:t>
            </a:fld>
            <a:endParaRPr lang="el-GR"/>
          </a:p>
        </p:txBody>
      </p:sp>
    </p:spTree>
  </p:cSld>
  <p:clrMapOvr>
    <a:masterClrMapping/>
  </p:clrMapOvr>
  <p:transition>
    <p:newsfla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endParaRPr lang="el-GR"/>
          </a:p>
        </p:txBody>
      </p:sp>
      <p:sp>
        <p:nvSpPr>
          <p:cNvPr id="3" name="2 - Θέση υποσέλιδου"/>
          <p:cNvSpPr>
            <a:spLocks noGrp="1"/>
          </p:cNvSpPr>
          <p:nvPr>
            <p:ph type="ftr" sz="quarter" idx="11"/>
          </p:nvPr>
        </p:nvSpPr>
        <p:spPr/>
        <p:txBody>
          <a:bodyPr/>
          <a:lstStyle>
            <a:lvl1pPr>
              <a:defRPr/>
            </a:lvl1pPr>
          </a:lstStyle>
          <a:p>
            <a:endParaRPr lang="el-GR"/>
          </a:p>
        </p:txBody>
      </p:sp>
      <p:sp>
        <p:nvSpPr>
          <p:cNvPr id="4" name="3 - Θέση αριθμού διαφάνειας"/>
          <p:cNvSpPr>
            <a:spLocks noGrp="1"/>
          </p:cNvSpPr>
          <p:nvPr>
            <p:ph type="sldNum" sz="quarter" idx="12"/>
          </p:nvPr>
        </p:nvSpPr>
        <p:spPr/>
        <p:txBody>
          <a:bodyPr/>
          <a:lstStyle>
            <a:lvl1pPr>
              <a:defRPr/>
            </a:lvl1pPr>
          </a:lstStyle>
          <a:p>
            <a:fld id="{0B6FE031-8004-4570-9908-04818BC52AC3}" type="slidenum">
              <a:rPr lang="el-GR"/>
              <a:pPr/>
              <a:t>‹#›</a:t>
            </a:fld>
            <a:endParaRPr lang="el-GR"/>
          </a:p>
        </p:txBody>
      </p:sp>
    </p:spTree>
  </p:cSld>
  <p:clrMapOvr>
    <a:masterClrMapping/>
  </p:clrMapOvr>
  <p:transition>
    <p:newsfla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E6695290-42D5-45F0-9F20-A8A5F68765CD}" type="slidenum">
              <a:rPr lang="el-GR"/>
              <a:pPr/>
              <a:t>‹#›</a:t>
            </a:fld>
            <a:endParaRPr lang="el-GR"/>
          </a:p>
        </p:txBody>
      </p:sp>
    </p:spTree>
  </p:cSld>
  <p:clrMapOvr>
    <a:masterClrMapping/>
  </p:clrMapOvr>
  <p:transition>
    <p:newsfla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D7CDABFE-5227-4A33-B47C-1FD1095B9035}" type="slidenum">
              <a:rPr lang="el-GR"/>
              <a:pPr/>
              <a:t>‹#›</a:t>
            </a:fld>
            <a:endParaRPr lang="el-GR"/>
          </a:p>
        </p:txBody>
      </p:sp>
    </p:spTree>
  </p:cSld>
  <p:clrMapOvr>
    <a:masterClrMapping/>
  </p:clrMapOvr>
  <p:transition>
    <p:newsfla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l-GR" smtClean="0"/>
              <a:t>Κάντε κλικ για επεξεργασία του τίτλου</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l-G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l-G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D6592E9B-E14F-4F44-945A-0625466578C8}" type="slidenum">
              <a:rPr lang="el-GR"/>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p:newsflash/>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1" name="Picture 5" descr="File:Mosaico Trabajos Hércules (M.A.N. Madrid) 07.jpg"/>
          <p:cNvPicPr>
            <a:picLocks noChangeAspect="1" noChangeArrowheads="1"/>
          </p:cNvPicPr>
          <p:nvPr/>
        </p:nvPicPr>
        <p:blipFill>
          <a:blip r:embed="rId2" cstate="print"/>
          <a:srcRect/>
          <a:stretch>
            <a:fillRect/>
          </a:stretch>
        </p:blipFill>
        <p:spPr bwMode="auto">
          <a:xfrm>
            <a:off x="1066800" y="381000"/>
            <a:ext cx="7267575" cy="5715000"/>
          </a:xfrm>
          <a:prstGeom prst="rect">
            <a:avLst/>
          </a:prstGeom>
          <a:noFill/>
        </p:spPr>
      </p:pic>
      <p:sp>
        <p:nvSpPr>
          <p:cNvPr id="4098" name="Rectangle 2"/>
          <p:cNvSpPr>
            <a:spLocks noGrp="1" noChangeArrowheads="1"/>
          </p:cNvSpPr>
          <p:nvPr>
            <p:ph type="ctrTitle"/>
          </p:nvPr>
        </p:nvSpPr>
        <p:spPr>
          <a:xfrm>
            <a:off x="533400" y="457200"/>
            <a:ext cx="7772400" cy="1470025"/>
          </a:xfrm>
        </p:spPr>
        <p:txBody>
          <a:bodyPr/>
          <a:lstStyle/>
          <a:p>
            <a:r>
              <a:rPr lang="el-GR"/>
              <a:t>7ος ΑΘΛΟΣ </a:t>
            </a:r>
            <a:br>
              <a:rPr lang="el-GR"/>
            </a:br>
            <a:r>
              <a:rPr lang="el-GR"/>
              <a:t>Ο ΤΑΥΡΟΣ ΤΗΣ ΚΡΗΤΗΣ</a:t>
            </a:r>
          </a:p>
        </p:txBody>
      </p:sp>
    </p:spTree>
  </p:cSld>
  <p:clrMapOvr>
    <a:masterClrMapping/>
  </p:clrMapOvr>
  <p:transition advTm="0">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l-GR" sz="2800"/>
              <a:t>7ος ΑΘΛΟΣ </a:t>
            </a:r>
            <a:br>
              <a:rPr lang="el-GR" sz="2800"/>
            </a:br>
            <a:r>
              <a:rPr lang="el-GR" sz="2800"/>
              <a:t>Ο ΤΑΥΡΟΣ ΤΗΣ ΚΡΗΤΗΣ</a:t>
            </a:r>
            <a:r>
              <a:rPr lang="el-GR" sz="4000"/>
              <a:t/>
            </a:r>
            <a:br>
              <a:rPr lang="el-GR" sz="4000"/>
            </a:br>
            <a:endParaRPr lang="el-GR" sz="4000"/>
          </a:p>
        </p:txBody>
      </p:sp>
      <p:sp>
        <p:nvSpPr>
          <p:cNvPr id="7171" name="Rectangle 3"/>
          <p:cNvSpPr>
            <a:spLocks noGrp="1" noChangeArrowheads="1"/>
          </p:cNvSpPr>
          <p:nvPr>
            <p:ph type="body" sz="half" idx="1"/>
          </p:nvPr>
        </p:nvSpPr>
        <p:spPr/>
        <p:txBody>
          <a:bodyPr/>
          <a:lstStyle/>
          <a:p>
            <a:pPr>
              <a:lnSpc>
                <a:spcPct val="80000"/>
              </a:lnSpc>
            </a:pPr>
            <a:r>
              <a:rPr lang="el-GR" sz="1400" b="1"/>
              <a:t>Σφυρίζοντας χαρούμενα για την επιτυχία του μέχρι σήμερα , ο Ηρακλής στη συνεχεία εστάλη για να συλλάβει τον ταύρο από τον Ευρυσθέα ως έβδομο έργο του. Επλευσε στην Κρήτη, οπότε ο βασιλιάς, Μίνωας έδωσε στον Ηρακλή την άδεια να πιάσει τον ταύρο μακριά και πρόσφερε την βοήθεια του, την οποία αρνήθηκε ο Ηρακλής λογω της υπερηφάνειας του, καθώς ο ταύρος είχε σπείρει τον όλεθρο στην Κρήτη ξεριζώνοντας τις καλλιέργειες και ισοπεδώνοντας τους τοίχους των περιβολιών. Ο Ηρακλής πήγε κρυφά πίσω από τον ταύρο και έπειτα χρησιμοποιώντας τα χεριά του τον στραγγάλισε και στη συνεχεία τον έστειλε πίσω στην Αθήνα. Ο Ευρυσθέας, ο οποίος έκρυψε στο πιθάρι του το πλάσμα , θέλησε να θυσιάσει τον ταύρο στην Ήρα, που μισούσε τον Ηρακλή. Ο ταύρος κυκλοφόρησε και περιπλανήθηκε στο Μαραθώνα, έχοντας γίνει ως ο μαραθώνιος ταύρος. Αργότερα ο Θησέας θα θυσιάσει τον ταύρο στην Αθηνά η στον Απόλλωνα.</a:t>
            </a:r>
          </a:p>
        </p:txBody>
      </p:sp>
      <p:sp>
        <p:nvSpPr>
          <p:cNvPr id="7174" name="AutoShape 6" descr="2Q=="/>
          <p:cNvSpPr>
            <a:spLocks noChangeAspect="1" noChangeArrowheads="1"/>
          </p:cNvSpPr>
          <p:nvPr/>
        </p:nvSpPr>
        <p:spPr bwMode="auto">
          <a:xfrm>
            <a:off x="155575" y="46038"/>
            <a:ext cx="304800" cy="304800"/>
          </a:xfrm>
          <a:prstGeom prst="rect">
            <a:avLst/>
          </a:prstGeom>
          <a:noFill/>
        </p:spPr>
        <p:txBody>
          <a:bodyPr/>
          <a:lstStyle/>
          <a:p>
            <a:endParaRPr lang="el-GR"/>
          </a:p>
        </p:txBody>
      </p:sp>
      <p:pic>
        <p:nvPicPr>
          <p:cNvPr id="7176" name="Picture 8" descr="αρχείο λήψης"/>
          <p:cNvPicPr>
            <a:picLocks noChangeAspect="1" noChangeArrowheads="1"/>
          </p:cNvPicPr>
          <p:nvPr>
            <p:ph sz="half" idx="2"/>
          </p:nvPr>
        </p:nvPicPr>
        <p:blipFill>
          <a:blip r:embed="rId2" cstate="print"/>
          <a:srcRect/>
          <a:stretch>
            <a:fillRect/>
          </a:stretch>
        </p:blipFill>
        <p:spPr>
          <a:xfrm>
            <a:off x="4724400" y="1828800"/>
            <a:ext cx="3886200" cy="3733800"/>
          </a:xfrm>
          <a:noFill/>
          <a:ln/>
        </p:spPr>
      </p:pic>
    </p:spTree>
  </p:cSld>
  <p:clrMapOvr>
    <a:masterClrMapping/>
  </p:clrMapOvr>
  <p:transition>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3" name="Rectangle 7"/>
          <p:cNvSpPr>
            <a:spLocks noGrp="1" noChangeArrowheads="1"/>
          </p:cNvSpPr>
          <p:nvPr>
            <p:ph type="title"/>
          </p:nvPr>
        </p:nvSpPr>
        <p:spPr/>
        <p:txBody>
          <a:bodyPr/>
          <a:lstStyle/>
          <a:p>
            <a:r>
              <a:rPr lang="en-US" sz="3600"/>
              <a:t>CAPTURE THE CRETAN BULL</a:t>
            </a:r>
            <a:endParaRPr lang="el-GR" sz="3600"/>
          </a:p>
        </p:txBody>
      </p:sp>
      <p:sp>
        <p:nvSpPr>
          <p:cNvPr id="9224" name="Rectangle 8"/>
          <p:cNvSpPr>
            <a:spLocks noGrp="1" noChangeArrowheads="1"/>
          </p:cNvSpPr>
          <p:nvPr>
            <p:ph sz="half" idx="1"/>
          </p:nvPr>
        </p:nvSpPr>
        <p:spPr/>
        <p:txBody>
          <a:bodyPr/>
          <a:lstStyle/>
          <a:p>
            <a:pPr>
              <a:lnSpc>
                <a:spcPct val="80000"/>
              </a:lnSpc>
            </a:pPr>
            <a:endParaRPr lang="el-GR" sz="1000"/>
          </a:p>
        </p:txBody>
      </p:sp>
      <p:sp>
        <p:nvSpPr>
          <p:cNvPr id="9225" name="Rectangle 9"/>
          <p:cNvSpPr>
            <a:spLocks noGrp="1" noChangeArrowheads="1"/>
          </p:cNvSpPr>
          <p:nvPr>
            <p:ph type="body" sz="half" idx="2"/>
          </p:nvPr>
        </p:nvSpPr>
        <p:spPr/>
        <p:txBody>
          <a:bodyPr/>
          <a:lstStyle/>
          <a:p>
            <a:pPr>
              <a:lnSpc>
                <a:spcPct val="80000"/>
              </a:lnSpc>
            </a:pPr>
            <a:r>
              <a:rPr lang="el-GR" sz="1600" b="1">
                <a:latin typeface="Calibri" pitchFamily="34" charset="0"/>
              </a:rPr>
              <a:t>Whistling merrily at his success so far, Hercules was then sent to capture the bull by Eurystheus as his seventh task.He sailed to Crete,whereupon the King, Minos, gave Hercules permission to take the bull away and offered him assistance , which Hercules deneid beacause of his pride , as the bull had been wreaking havoc on Crete by uprooting crops and leveling orchard walls.Hercules sneaked up behind the bull and then used his hands to strangle it, and then, shipped it back to Athens.Eurystheus, who hid in his jar the creature , wanted to sacrifice the bull to Hera, who hated Hercules. She refused the sucrifice because it reflected glory on Hercules.The bull was released and wandered into Marathon,becoming known as the Marathonian Bull.Later Theseus would sucrifice the bull to Athena or Apollo.</a:t>
            </a:r>
          </a:p>
          <a:p>
            <a:pPr>
              <a:lnSpc>
                <a:spcPct val="80000"/>
              </a:lnSpc>
            </a:pPr>
            <a:r>
              <a:rPr lang="el-GR" sz="1000"/>
              <a:t/>
            </a:r>
            <a:br>
              <a:rPr lang="el-GR" sz="1000"/>
            </a:br>
            <a:endParaRPr lang="el-GR" sz="1000"/>
          </a:p>
        </p:txBody>
      </p:sp>
      <p:pic>
        <p:nvPicPr>
          <p:cNvPr id="9227" name="Picture 11" descr="TheseusMarathonStier"/>
          <p:cNvPicPr>
            <a:picLocks noChangeAspect="1" noChangeArrowheads="1"/>
          </p:cNvPicPr>
          <p:nvPr/>
        </p:nvPicPr>
        <p:blipFill>
          <a:blip r:embed="rId2" cstate="print"/>
          <a:srcRect/>
          <a:stretch>
            <a:fillRect/>
          </a:stretch>
        </p:blipFill>
        <p:spPr bwMode="auto">
          <a:xfrm>
            <a:off x="381000" y="1600200"/>
            <a:ext cx="4232275" cy="4581525"/>
          </a:xfrm>
          <a:prstGeom prst="rect">
            <a:avLst/>
          </a:prstGeom>
          <a:noFill/>
        </p:spPr>
      </p:pic>
    </p:spTree>
  </p:cSld>
  <p:clrMapOvr>
    <a:masterClrMapping/>
  </p:clrMapOvr>
  <p:transition>
    <p:newsflash/>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305" name="Picture 17" descr="13052_CretanBull"/>
          <p:cNvPicPr>
            <a:picLocks noChangeAspect="1" noChangeArrowheads="1"/>
          </p:cNvPicPr>
          <p:nvPr/>
        </p:nvPicPr>
        <p:blipFill>
          <a:blip r:embed="rId2" cstate="print"/>
          <a:srcRect/>
          <a:stretch>
            <a:fillRect/>
          </a:stretch>
        </p:blipFill>
        <p:spPr bwMode="auto">
          <a:xfrm>
            <a:off x="152400" y="2819400"/>
            <a:ext cx="8096250" cy="2857500"/>
          </a:xfrm>
          <a:prstGeom prst="rect">
            <a:avLst/>
          </a:prstGeom>
          <a:noFill/>
        </p:spPr>
      </p:pic>
      <p:sp>
        <p:nvSpPr>
          <p:cNvPr id="12291" name="Rectangle 3"/>
          <p:cNvSpPr>
            <a:spLocks noGrp="1" noChangeArrowheads="1"/>
          </p:cNvSpPr>
          <p:nvPr>
            <p:ph type="body" sz="half" idx="1"/>
          </p:nvPr>
        </p:nvSpPr>
        <p:spPr>
          <a:xfrm>
            <a:off x="381000" y="381000"/>
            <a:ext cx="7848600" cy="4525963"/>
          </a:xfrm>
        </p:spPr>
        <p:txBody>
          <a:bodyPr/>
          <a:lstStyle/>
          <a:p>
            <a:r>
              <a:rPr lang="el-GR" sz="2000" b="1">
                <a:solidFill>
                  <a:srgbClr val="006699"/>
                </a:solidFill>
                <a:latin typeface="Comic Sans MS" pitchFamily="66" charset="0"/>
              </a:rPr>
              <a:t>ΜΑΘΗΜΑ: ΑΓΓΛΙΚΗ ΓΛΩΣΣΑ</a:t>
            </a:r>
          </a:p>
          <a:p>
            <a:r>
              <a:rPr lang="el-GR" sz="2000" b="1">
                <a:solidFill>
                  <a:srgbClr val="006699"/>
                </a:solidFill>
                <a:latin typeface="Comic Sans MS" pitchFamily="66" charset="0"/>
              </a:rPr>
              <a:t>ΤΜΗΜΑ: Γ2</a:t>
            </a:r>
          </a:p>
          <a:p>
            <a:r>
              <a:rPr lang="el-GR" sz="2000" b="1">
                <a:solidFill>
                  <a:srgbClr val="006699"/>
                </a:solidFill>
                <a:latin typeface="Comic Sans MS" pitchFamily="66" charset="0"/>
              </a:rPr>
              <a:t>ΕΝΟΤΗΤΑ: 7</a:t>
            </a:r>
            <a:r>
              <a:rPr lang="el-GR" sz="2000" b="1" baseline="30000">
                <a:solidFill>
                  <a:srgbClr val="006699"/>
                </a:solidFill>
                <a:latin typeface="Comic Sans MS" pitchFamily="66" charset="0"/>
              </a:rPr>
              <a:t>ος</a:t>
            </a:r>
            <a:r>
              <a:rPr lang="el-GR" sz="2000" b="1">
                <a:solidFill>
                  <a:srgbClr val="006699"/>
                </a:solidFill>
                <a:latin typeface="Comic Sans MS" pitchFamily="66" charset="0"/>
              </a:rPr>
              <a:t> ΑΘΛΟΣ: Ο ΤΑΥΡΟΣ ΤΗΣ ΚΡΗΤΗΣ</a:t>
            </a:r>
          </a:p>
          <a:p>
            <a:r>
              <a:rPr lang="el-GR" sz="2000" b="1">
                <a:solidFill>
                  <a:srgbClr val="006699"/>
                </a:solidFill>
                <a:latin typeface="Comic Sans MS" pitchFamily="66" charset="0"/>
              </a:rPr>
              <a:t>ΖΑΧΑΡΟΠΟΥΛΟΣ ΜΑΝΟΣ</a:t>
            </a:r>
          </a:p>
          <a:p>
            <a:r>
              <a:rPr lang="el-GR" sz="2000" b="1">
                <a:solidFill>
                  <a:srgbClr val="006699"/>
                </a:solidFill>
                <a:latin typeface="Comic Sans MS" pitchFamily="66" charset="0"/>
              </a:rPr>
              <a:t>ΚΟΥΚΙΑΝΝΑΚΗΣ ΚΩΝΣΤΑΝΤΙΝΟΣ</a:t>
            </a:r>
          </a:p>
        </p:txBody>
      </p:sp>
      <p:sp>
        <p:nvSpPr>
          <p:cNvPr id="12293" name="AutoShape 5" descr="9k="/>
          <p:cNvSpPr>
            <a:spLocks noChangeAspect="1" noChangeArrowheads="1"/>
          </p:cNvSpPr>
          <p:nvPr/>
        </p:nvSpPr>
        <p:spPr bwMode="auto">
          <a:xfrm>
            <a:off x="155575" y="46038"/>
            <a:ext cx="304800" cy="304800"/>
          </a:xfrm>
          <a:prstGeom prst="rect">
            <a:avLst/>
          </a:prstGeom>
          <a:noFill/>
        </p:spPr>
        <p:txBody>
          <a:bodyPr/>
          <a:lstStyle/>
          <a:p>
            <a:endParaRPr lang="el-GR"/>
          </a:p>
        </p:txBody>
      </p:sp>
      <p:sp>
        <p:nvSpPr>
          <p:cNvPr id="12295" name="AutoShape 7" descr="9k="/>
          <p:cNvSpPr>
            <a:spLocks noChangeAspect="1" noChangeArrowheads="1"/>
          </p:cNvSpPr>
          <p:nvPr/>
        </p:nvSpPr>
        <p:spPr bwMode="auto">
          <a:xfrm>
            <a:off x="4419600" y="3276600"/>
            <a:ext cx="304800" cy="304800"/>
          </a:xfrm>
          <a:prstGeom prst="rect">
            <a:avLst/>
          </a:prstGeom>
          <a:noFill/>
        </p:spPr>
        <p:txBody>
          <a:bodyPr/>
          <a:lstStyle/>
          <a:p>
            <a:endParaRPr lang="el-GR"/>
          </a:p>
        </p:txBody>
      </p:sp>
      <p:sp>
        <p:nvSpPr>
          <p:cNvPr id="12302" name="AutoShape 14" descr="9k="/>
          <p:cNvSpPr>
            <a:spLocks noChangeAspect="1" noChangeArrowheads="1"/>
          </p:cNvSpPr>
          <p:nvPr/>
        </p:nvSpPr>
        <p:spPr bwMode="auto">
          <a:xfrm>
            <a:off x="4419600" y="3276600"/>
            <a:ext cx="304800" cy="304800"/>
          </a:xfrm>
          <a:prstGeom prst="rect">
            <a:avLst/>
          </a:prstGeom>
          <a:noFill/>
        </p:spPr>
        <p:txBody>
          <a:bodyPr/>
          <a:lstStyle/>
          <a:p>
            <a:endParaRPr lang="el-GR"/>
          </a:p>
        </p:txBody>
      </p:sp>
    </p:spTree>
  </p:cSld>
  <p:clrMapOvr>
    <a:masterClrMapping/>
  </p:clrMapOvr>
  <p:transition>
    <p:newsflash/>
  </p:transition>
</p:sld>
</file>

<file path=ppt/theme/theme1.xml><?xml version="1.0" encoding="utf-8"?>
<a:theme xmlns:a="http://schemas.openxmlformats.org/drawingml/2006/main" name="Προεπιλεγμένη σχεδίαση">
  <a:themeElements>
    <a:clrScheme name="Προεπιλεγμένη σχεδίαση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Προεπιλεγμένη σχεδίαση">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Προεπιλεγμένη σχεδίαση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Προεπιλεγμένη σχεδίαση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Προεπιλεγμένη σχεδίαση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Προεπιλεγμένη σχεδίαση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Προεπιλεγμένη σχεδίαση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Προεπιλεγμένη σχεδίαση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Προεπιλεγμένη σχεδίαση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Προεπιλεγμένη σχεδίαση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Προεπιλεγμένη σχεδίαση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Προεπιλεγμένη σχεδίαση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Προεπιλεγμένη σχεδίαση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Προεπιλεγμένη σχεδίαση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72</TotalTime>
  <Words>329</Words>
  <Application>Microsoft Office PowerPoint</Application>
  <PresentationFormat>Προβολή στην οθόνη (4:3)</PresentationFormat>
  <Paragraphs>11</Paragraphs>
  <Slides>4</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4</vt:i4>
      </vt:variant>
    </vt:vector>
  </HeadingPairs>
  <TitlesOfParts>
    <vt:vector size="8" baseType="lpstr">
      <vt:lpstr>Arial</vt:lpstr>
      <vt:lpstr>Calibri</vt:lpstr>
      <vt:lpstr>Comic Sans MS</vt:lpstr>
      <vt:lpstr>Προεπιλεγμένη σχεδίαση</vt:lpstr>
      <vt:lpstr>7ος ΑΘΛΟΣ  Ο ΤΑΥΡΟΣ ΤΗΣ ΚΡΗΤΗΣ</vt:lpstr>
      <vt:lpstr>7ος ΑΘΛΟΣ  Ο ΤΑΥΡΟΣ ΤΗΣ ΚΡΗΤΗΣ </vt:lpstr>
      <vt:lpstr>CAPTURE THE CRETAN BULL</vt:lpstr>
      <vt:lpstr>Διαφάνεια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Mixalis</dc:creator>
  <cp:lastModifiedBy>admi</cp:lastModifiedBy>
  <cp:revision>7</cp:revision>
  <cp:lastPrinted>1601-01-01T00:00:00Z</cp:lastPrinted>
  <dcterms:created xsi:type="dcterms:W3CDTF">1601-01-01T00:00:00Z</dcterms:created>
  <dcterms:modified xsi:type="dcterms:W3CDTF">2014-05-01T06:09:03Z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